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2" r:id="rId6"/>
    <p:sldId id="263" r:id="rId7"/>
    <p:sldId id="264" r:id="rId8"/>
    <p:sldId id="260" r:id="rId9"/>
    <p:sldId id="261" r:id="rId10"/>
  </p:sldIdLst>
  <p:sldSz cx="14630400" cy="8229600"/>
  <p:notesSz cx="8229600" cy="14630400"/>
  <p:embeddedFontLst>
    <p:embeddedFont>
      <p:font typeface="Corben" panose="020B0604020202020204" charset="0"/>
      <p:regular r:id="rId12"/>
    </p:embeddedFont>
    <p:embeddedFont>
      <p:font typeface="Nobile"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921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62318"/>
            <a:ext cx="9869567"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Predictive Maintenance of Gearboxes</a:t>
            </a:r>
            <a:endParaRPr lang="en-US" sz="4450" dirty="0"/>
          </a:p>
        </p:txBody>
      </p:sp>
      <p:sp>
        <p:nvSpPr>
          <p:cNvPr id="4" name="Text 1"/>
          <p:cNvSpPr/>
          <p:nvPr/>
        </p:nvSpPr>
        <p:spPr>
          <a:xfrm>
            <a:off x="793790" y="5311259"/>
            <a:ext cx="9301996" cy="425291"/>
          </a:xfrm>
          <a:prstGeom prst="rect">
            <a:avLst/>
          </a:prstGeom>
          <a:noFill/>
          <a:ln/>
        </p:spPr>
        <p:txBody>
          <a:bodyPr wrap="none" lIns="0" tIns="0" rIns="0" bIns="0" rtlCol="0" anchor="t"/>
          <a:lstStyle/>
          <a:p>
            <a:pPr marL="0" indent="0" algn="l">
              <a:lnSpc>
                <a:spcPts val="3300"/>
              </a:lnSpc>
              <a:buNone/>
            </a:pPr>
            <a:r>
              <a:rPr lang="en-US" sz="2650" dirty="0">
                <a:solidFill>
                  <a:srgbClr val="1B1B27"/>
                </a:solidFill>
                <a:latin typeface="Corben" pitchFamily="34" charset="0"/>
                <a:ea typeface="Corben" pitchFamily="34" charset="-122"/>
                <a:cs typeface="Corben" pitchFamily="34" charset="-120"/>
              </a:rPr>
              <a:t>Leveraging ML for Proactive Industrial Asset Management</a:t>
            </a:r>
            <a:endParaRPr lang="en-US" sz="2650" dirty="0"/>
          </a:p>
        </p:txBody>
      </p:sp>
      <p:sp>
        <p:nvSpPr>
          <p:cNvPr id="5" name="Text 2"/>
          <p:cNvSpPr/>
          <p:nvPr/>
        </p:nvSpPr>
        <p:spPr>
          <a:xfrm>
            <a:off x="793790" y="607671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By: Sahil Jadhav • Domain: Machine Learning • Tools: Python, Scikit-learn, XGBoost, NumPy, Pandas, Matplotlib, Seaborn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65434"/>
            <a:ext cx="9145905"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The Cost of Unexpected Downtime</a:t>
            </a:r>
            <a:endParaRPr lang="en-US" sz="4450" dirty="0"/>
          </a:p>
        </p:txBody>
      </p:sp>
      <p:sp>
        <p:nvSpPr>
          <p:cNvPr id="3" name="Text 1"/>
          <p:cNvSpPr/>
          <p:nvPr/>
        </p:nvSpPr>
        <p:spPr>
          <a:xfrm>
            <a:off x="793790" y="272784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Gearbox failures are a critical concern in industrial operations, leading to expensive downtime and complex repairs. Traditional maintenance strategies—whether reactive or preventive—often fall short, resulting in either unnecessary component replacements or unforeseen, catastrophic breakdowns.</a:t>
            </a:r>
            <a:endParaRPr lang="en-US" sz="1750" dirty="0"/>
          </a:p>
        </p:txBody>
      </p:sp>
      <p:sp>
        <p:nvSpPr>
          <p:cNvPr id="4" name="Shape 2"/>
          <p:cNvSpPr/>
          <p:nvPr/>
        </p:nvSpPr>
        <p:spPr>
          <a:xfrm>
            <a:off x="793790" y="4071699"/>
            <a:ext cx="4196358" cy="2592348"/>
          </a:xfrm>
          <a:prstGeom prst="roundRect">
            <a:avLst>
              <a:gd name="adj" fmla="val 3675"/>
            </a:avLst>
          </a:prstGeom>
          <a:solidFill>
            <a:srgbClr val="D2D9F9"/>
          </a:solidFill>
          <a:ln w="7620">
            <a:solidFill>
              <a:srgbClr val="B8BFDF"/>
            </a:solidFill>
            <a:prstDash val="solid"/>
          </a:ln>
        </p:spPr>
      </p:sp>
      <p:sp>
        <p:nvSpPr>
          <p:cNvPr id="5" name="Shape 3"/>
          <p:cNvSpPr/>
          <p:nvPr/>
        </p:nvSpPr>
        <p:spPr>
          <a:xfrm>
            <a:off x="1028224" y="4306133"/>
            <a:ext cx="680442" cy="680442"/>
          </a:xfrm>
          <a:prstGeom prst="roundRect">
            <a:avLst>
              <a:gd name="adj" fmla="val 13436980"/>
            </a:avLst>
          </a:prstGeom>
          <a:solidFill>
            <a:srgbClr val="4967E9"/>
          </a:solidFill>
          <a:ln/>
        </p:spPr>
      </p:sp>
      <p:pic>
        <p:nvPicPr>
          <p:cNvPr id="6" name="Image 0" descr="preencoded.png"/>
          <p:cNvPicPr>
            <a:picLocks noChangeAspect="1"/>
          </p:cNvPicPr>
          <p:nvPr/>
        </p:nvPicPr>
        <p:blipFill>
          <a:blip r:embed="rId3"/>
          <a:stretch>
            <a:fillRect/>
          </a:stretch>
        </p:blipFill>
        <p:spPr>
          <a:xfrm>
            <a:off x="1215390" y="4454962"/>
            <a:ext cx="306110" cy="382667"/>
          </a:xfrm>
          <a:prstGeom prst="rect">
            <a:avLst/>
          </a:prstGeom>
        </p:spPr>
      </p:pic>
      <p:sp>
        <p:nvSpPr>
          <p:cNvPr id="7" name="Text 4"/>
          <p:cNvSpPr/>
          <p:nvPr/>
        </p:nvSpPr>
        <p:spPr>
          <a:xfrm>
            <a:off x="1028224" y="52133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High Costs</a:t>
            </a:r>
            <a:endParaRPr lang="en-US" sz="2200" dirty="0"/>
          </a:p>
        </p:txBody>
      </p:sp>
      <p:sp>
        <p:nvSpPr>
          <p:cNvPr id="8" name="Text 5"/>
          <p:cNvSpPr/>
          <p:nvPr/>
        </p:nvSpPr>
        <p:spPr>
          <a:xfrm>
            <a:off x="1028224" y="570380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Unplanned repairs and lost production.</a:t>
            </a:r>
            <a:endParaRPr lang="en-US" sz="1750" dirty="0"/>
          </a:p>
        </p:txBody>
      </p:sp>
      <p:sp>
        <p:nvSpPr>
          <p:cNvPr id="9" name="Shape 6"/>
          <p:cNvSpPr/>
          <p:nvPr/>
        </p:nvSpPr>
        <p:spPr>
          <a:xfrm>
            <a:off x="5216962" y="4071699"/>
            <a:ext cx="4196358" cy="2592348"/>
          </a:xfrm>
          <a:prstGeom prst="roundRect">
            <a:avLst>
              <a:gd name="adj" fmla="val 3675"/>
            </a:avLst>
          </a:prstGeom>
          <a:solidFill>
            <a:srgbClr val="D2D9F9"/>
          </a:solidFill>
          <a:ln w="7620">
            <a:solidFill>
              <a:srgbClr val="B8BFDF"/>
            </a:solidFill>
            <a:prstDash val="solid"/>
          </a:ln>
        </p:spPr>
      </p:sp>
      <p:sp>
        <p:nvSpPr>
          <p:cNvPr id="10" name="Shape 7"/>
          <p:cNvSpPr/>
          <p:nvPr/>
        </p:nvSpPr>
        <p:spPr>
          <a:xfrm>
            <a:off x="5451396" y="4306133"/>
            <a:ext cx="680442" cy="680442"/>
          </a:xfrm>
          <a:prstGeom prst="roundRect">
            <a:avLst>
              <a:gd name="adj" fmla="val 13436980"/>
            </a:avLst>
          </a:prstGeom>
          <a:solidFill>
            <a:srgbClr val="4967E9"/>
          </a:solidFill>
          <a:ln/>
        </p:spPr>
      </p:sp>
      <p:pic>
        <p:nvPicPr>
          <p:cNvPr id="11" name="Image 1" descr="preencoded.png"/>
          <p:cNvPicPr>
            <a:picLocks noChangeAspect="1"/>
          </p:cNvPicPr>
          <p:nvPr/>
        </p:nvPicPr>
        <p:blipFill>
          <a:blip r:embed="rId4"/>
          <a:stretch>
            <a:fillRect/>
          </a:stretch>
        </p:blipFill>
        <p:spPr>
          <a:xfrm>
            <a:off x="5638562" y="4454962"/>
            <a:ext cx="306110" cy="382667"/>
          </a:xfrm>
          <a:prstGeom prst="rect">
            <a:avLst/>
          </a:prstGeom>
        </p:spPr>
      </p:pic>
      <p:sp>
        <p:nvSpPr>
          <p:cNvPr id="12" name="Text 8"/>
          <p:cNvSpPr/>
          <p:nvPr/>
        </p:nvSpPr>
        <p:spPr>
          <a:xfrm>
            <a:off x="5451396" y="52133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Inefficient Schedules</a:t>
            </a:r>
            <a:endParaRPr lang="en-US" sz="2200" dirty="0"/>
          </a:p>
        </p:txBody>
      </p:sp>
      <p:sp>
        <p:nvSpPr>
          <p:cNvPr id="13" name="Text 9"/>
          <p:cNvSpPr/>
          <p:nvPr/>
        </p:nvSpPr>
        <p:spPr>
          <a:xfrm>
            <a:off x="5451396" y="570380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Either too early or too late for optimal action.</a:t>
            </a:r>
            <a:endParaRPr lang="en-US" sz="1750" dirty="0"/>
          </a:p>
        </p:txBody>
      </p:sp>
      <p:sp>
        <p:nvSpPr>
          <p:cNvPr id="14" name="Shape 10"/>
          <p:cNvSpPr/>
          <p:nvPr/>
        </p:nvSpPr>
        <p:spPr>
          <a:xfrm>
            <a:off x="9640133" y="4071699"/>
            <a:ext cx="4196358" cy="2592348"/>
          </a:xfrm>
          <a:prstGeom prst="roundRect">
            <a:avLst>
              <a:gd name="adj" fmla="val 3675"/>
            </a:avLst>
          </a:prstGeom>
          <a:solidFill>
            <a:srgbClr val="D2D9F9"/>
          </a:solidFill>
          <a:ln w="7620">
            <a:solidFill>
              <a:srgbClr val="B8BFDF"/>
            </a:solidFill>
            <a:prstDash val="solid"/>
          </a:ln>
        </p:spPr>
      </p:sp>
      <p:sp>
        <p:nvSpPr>
          <p:cNvPr id="15" name="Shape 11"/>
          <p:cNvSpPr/>
          <p:nvPr/>
        </p:nvSpPr>
        <p:spPr>
          <a:xfrm>
            <a:off x="9874568" y="4306133"/>
            <a:ext cx="680442" cy="680442"/>
          </a:xfrm>
          <a:prstGeom prst="roundRect">
            <a:avLst>
              <a:gd name="adj" fmla="val 13436980"/>
            </a:avLst>
          </a:prstGeom>
          <a:solidFill>
            <a:srgbClr val="4967E9"/>
          </a:solidFill>
          <a:ln/>
        </p:spPr>
      </p:sp>
      <p:pic>
        <p:nvPicPr>
          <p:cNvPr id="16" name="Image 2" descr="preencoded.png"/>
          <p:cNvPicPr>
            <a:picLocks noChangeAspect="1"/>
          </p:cNvPicPr>
          <p:nvPr/>
        </p:nvPicPr>
        <p:blipFill>
          <a:blip r:embed="rId5"/>
          <a:stretch>
            <a:fillRect/>
          </a:stretch>
        </p:blipFill>
        <p:spPr>
          <a:xfrm>
            <a:off x="10061734" y="4454962"/>
            <a:ext cx="306110" cy="382667"/>
          </a:xfrm>
          <a:prstGeom prst="rect">
            <a:avLst/>
          </a:prstGeom>
        </p:spPr>
      </p:pic>
      <p:sp>
        <p:nvSpPr>
          <p:cNvPr id="17" name="Text 12"/>
          <p:cNvSpPr/>
          <p:nvPr/>
        </p:nvSpPr>
        <p:spPr>
          <a:xfrm>
            <a:off x="9874568" y="5213390"/>
            <a:ext cx="2868097"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Catastrophic Failures</a:t>
            </a:r>
            <a:endParaRPr lang="en-US" sz="2200" dirty="0"/>
          </a:p>
        </p:txBody>
      </p:sp>
      <p:sp>
        <p:nvSpPr>
          <p:cNvPr id="18" name="Text 13"/>
          <p:cNvSpPr/>
          <p:nvPr/>
        </p:nvSpPr>
        <p:spPr>
          <a:xfrm>
            <a:off x="9874568" y="570380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Risk of complete system breakdowns and safety issues.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3055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Predicting Failure: Our Core Objectives</a:t>
            </a:r>
            <a:endParaRPr lang="en-US" sz="4450" dirty="0"/>
          </a:p>
        </p:txBody>
      </p:sp>
      <p:sp>
        <p:nvSpPr>
          <p:cNvPr id="4" name="Text 1"/>
          <p:cNvSpPr/>
          <p:nvPr/>
        </p:nvSpPr>
        <p:spPr>
          <a:xfrm>
            <a:off x="793790" y="238827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Our primary goal is to shift from reactive to predictive maintenance. By leveraging machine learning on vibration data, we aim to detect incipient gearbox faults, specifically focusing on distinguishing between healthy and a broken tooth conditions, to enable proactive intervention.</a:t>
            </a:r>
            <a:endParaRPr lang="en-US" sz="1750" dirty="0"/>
          </a:p>
        </p:txBody>
      </p:sp>
      <p:sp>
        <p:nvSpPr>
          <p:cNvPr id="5" name="Text 2"/>
          <p:cNvSpPr/>
          <p:nvPr/>
        </p:nvSpPr>
        <p:spPr>
          <a:xfrm>
            <a:off x="793790" y="445793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Fault Detection:</a:t>
            </a:r>
            <a:r>
              <a:rPr lang="en-US" sz="1750" dirty="0">
                <a:solidFill>
                  <a:srgbClr val="404155"/>
                </a:solidFill>
                <a:latin typeface="Nobile" pitchFamily="34" charset="0"/>
                <a:ea typeface="Nobile" pitchFamily="34" charset="-122"/>
                <a:cs typeface="Nobile" pitchFamily="34" charset="-120"/>
              </a:rPr>
              <a:t> Build an ML system to identify gearbox issues (Healthy vs. Broken Tooth).</a:t>
            </a:r>
            <a:endParaRPr lang="en-US" sz="1750" dirty="0"/>
          </a:p>
        </p:txBody>
      </p:sp>
      <p:sp>
        <p:nvSpPr>
          <p:cNvPr id="6" name="Text 3"/>
          <p:cNvSpPr/>
          <p:nvPr/>
        </p:nvSpPr>
        <p:spPr>
          <a:xfrm>
            <a:off x="793790" y="526303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Cost &amp; Downtime Reduction:</a:t>
            </a:r>
            <a:r>
              <a:rPr lang="en-US" sz="1750" dirty="0">
                <a:solidFill>
                  <a:srgbClr val="404155"/>
                </a:solidFill>
                <a:latin typeface="Nobile" pitchFamily="34" charset="0"/>
                <a:ea typeface="Nobile" pitchFamily="34" charset="-122"/>
                <a:cs typeface="Nobile" pitchFamily="34" charset="-120"/>
              </a:rPr>
              <a:t> Predict failures to minimize unnecessary expenses and operational interruptions.</a:t>
            </a:r>
            <a:endParaRPr lang="en-US" sz="1750" dirty="0"/>
          </a:p>
        </p:txBody>
      </p:sp>
      <p:sp>
        <p:nvSpPr>
          <p:cNvPr id="7" name="Text 4"/>
          <p:cNvSpPr/>
          <p:nvPr/>
        </p:nvSpPr>
        <p:spPr>
          <a:xfrm>
            <a:off x="793790" y="606813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Robustness:</a:t>
            </a:r>
            <a:r>
              <a:rPr lang="en-US" sz="1750" dirty="0">
                <a:solidFill>
                  <a:srgbClr val="404155"/>
                </a:solidFill>
                <a:latin typeface="Nobile" pitchFamily="34" charset="0"/>
                <a:ea typeface="Nobile" pitchFamily="34" charset="-122"/>
                <a:cs typeface="Nobile" pitchFamily="34" charset="-120"/>
              </a:rPr>
              <a:t> Ensure reliable model performance across varying load conditions (0–90%).</a:t>
            </a:r>
            <a:endParaRPr lang="en-US" sz="1750" dirty="0"/>
          </a:p>
        </p:txBody>
      </p:sp>
      <p:sp>
        <p:nvSpPr>
          <p:cNvPr id="8" name="Text 5"/>
          <p:cNvSpPr/>
          <p:nvPr/>
        </p:nvSpPr>
        <p:spPr>
          <a:xfrm>
            <a:off x="793790" y="6873240"/>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Real-Time Application:</a:t>
            </a:r>
            <a:r>
              <a:rPr lang="en-US" sz="1750" dirty="0">
                <a:solidFill>
                  <a:srgbClr val="404155"/>
                </a:solidFill>
                <a:latin typeface="Nobile" pitchFamily="34" charset="0"/>
                <a:ea typeface="Nobile" pitchFamily="34" charset="-122"/>
                <a:cs typeface="Nobile" pitchFamily="34" charset="-120"/>
              </a:rPr>
              <a:t> Develop a pipeline for seamless industrial integration.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69608"/>
            <a:ext cx="6375321"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Corben" pitchFamily="34" charset="0"/>
                <a:ea typeface="Corben" pitchFamily="34" charset="-122"/>
                <a:cs typeface="Corben" pitchFamily="34" charset="-120"/>
              </a:rPr>
              <a:t>Our Methodological Approach</a:t>
            </a:r>
            <a:endParaRPr lang="en-US" sz="3550" dirty="0"/>
          </a:p>
        </p:txBody>
      </p:sp>
      <p:sp>
        <p:nvSpPr>
          <p:cNvPr id="3" name="Text 1"/>
          <p:cNvSpPr/>
          <p:nvPr/>
        </p:nvSpPr>
        <p:spPr>
          <a:xfrm>
            <a:off x="793790" y="1599486"/>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We followed a comprehensive methodology to develop and validate our predictive maintenance system, focusing on robust data handling and model selection to ensure accuracy and reliability in real-world industrial settings.</a:t>
            </a:r>
            <a:endParaRPr lang="en-US" sz="1400" dirty="0"/>
          </a:p>
        </p:txBody>
      </p:sp>
      <p:sp>
        <p:nvSpPr>
          <p:cNvPr id="4" name="Shape 2"/>
          <p:cNvSpPr/>
          <p:nvPr/>
        </p:nvSpPr>
        <p:spPr>
          <a:xfrm>
            <a:off x="793790" y="2384108"/>
            <a:ext cx="408265" cy="408265"/>
          </a:xfrm>
          <a:prstGeom prst="roundRect">
            <a:avLst>
              <a:gd name="adj" fmla="val 18668"/>
            </a:avLst>
          </a:prstGeom>
          <a:solidFill>
            <a:srgbClr val="D2D9F9"/>
          </a:solidFill>
          <a:ln w="7620">
            <a:solidFill>
              <a:srgbClr val="B8BFDF"/>
            </a:solidFill>
            <a:prstDash val="solid"/>
          </a:ln>
        </p:spPr>
      </p:sp>
      <p:sp>
        <p:nvSpPr>
          <p:cNvPr id="5" name="Text 3"/>
          <p:cNvSpPr/>
          <p:nvPr/>
        </p:nvSpPr>
        <p:spPr>
          <a:xfrm>
            <a:off x="861774" y="2418100"/>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1</a:t>
            </a:r>
            <a:endParaRPr lang="en-US" sz="2100" dirty="0"/>
          </a:p>
        </p:txBody>
      </p:sp>
      <p:sp>
        <p:nvSpPr>
          <p:cNvPr id="6" name="Text 4"/>
          <p:cNvSpPr/>
          <p:nvPr/>
        </p:nvSpPr>
        <p:spPr>
          <a:xfrm>
            <a:off x="1383506" y="244637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Data Collection</a:t>
            </a:r>
            <a:endParaRPr lang="en-US" sz="1750" dirty="0"/>
          </a:p>
        </p:txBody>
      </p:sp>
      <p:sp>
        <p:nvSpPr>
          <p:cNvPr id="7" name="Text 5"/>
          <p:cNvSpPr/>
          <p:nvPr/>
        </p:nvSpPr>
        <p:spPr>
          <a:xfrm>
            <a:off x="1383506" y="2838688"/>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Gearbox vibration data from 4 sensors, Healthy &amp; Faulty conditions.</a:t>
            </a:r>
            <a:endParaRPr lang="en-US" sz="1400" dirty="0"/>
          </a:p>
        </p:txBody>
      </p:sp>
      <p:sp>
        <p:nvSpPr>
          <p:cNvPr id="8" name="Shape 6"/>
          <p:cNvSpPr/>
          <p:nvPr/>
        </p:nvSpPr>
        <p:spPr>
          <a:xfrm>
            <a:off x="793790" y="3491865"/>
            <a:ext cx="408265" cy="408265"/>
          </a:xfrm>
          <a:prstGeom prst="roundRect">
            <a:avLst>
              <a:gd name="adj" fmla="val 18668"/>
            </a:avLst>
          </a:prstGeom>
          <a:solidFill>
            <a:srgbClr val="D2D9F9"/>
          </a:solidFill>
          <a:ln w="7620">
            <a:solidFill>
              <a:srgbClr val="B8BFDF"/>
            </a:solidFill>
            <a:prstDash val="solid"/>
          </a:ln>
        </p:spPr>
      </p:sp>
      <p:sp>
        <p:nvSpPr>
          <p:cNvPr id="9" name="Text 7"/>
          <p:cNvSpPr/>
          <p:nvPr/>
        </p:nvSpPr>
        <p:spPr>
          <a:xfrm>
            <a:off x="861774" y="3525857"/>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2</a:t>
            </a:r>
            <a:endParaRPr lang="en-US" sz="2100" dirty="0"/>
          </a:p>
        </p:txBody>
      </p:sp>
      <p:sp>
        <p:nvSpPr>
          <p:cNvPr id="10" name="Text 8"/>
          <p:cNvSpPr/>
          <p:nvPr/>
        </p:nvSpPr>
        <p:spPr>
          <a:xfrm>
            <a:off x="1383506" y="355413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Preprocessing</a:t>
            </a:r>
            <a:endParaRPr lang="en-US" sz="1750" dirty="0"/>
          </a:p>
        </p:txBody>
      </p:sp>
      <p:sp>
        <p:nvSpPr>
          <p:cNvPr id="11" name="Text 9"/>
          <p:cNvSpPr/>
          <p:nvPr/>
        </p:nvSpPr>
        <p:spPr>
          <a:xfrm>
            <a:off x="1383506" y="3946446"/>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Cleaning, normalization, and labeling (0=Healthy, 1=Faulty).</a:t>
            </a:r>
            <a:endParaRPr lang="en-US" sz="1400" dirty="0"/>
          </a:p>
        </p:txBody>
      </p:sp>
      <p:sp>
        <p:nvSpPr>
          <p:cNvPr id="12" name="Shape 10"/>
          <p:cNvSpPr/>
          <p:nvPr/>
        </p:nvSpPr>
        <p:spPr>
          <a:xfrm>
            <a:off x="793790" y="4599623"/>
            <a:ext cx="408265" cy="408265"/>
          </a:xfrm>
          <a:prstGeom prst="roundRect">
            <a:avLst>
              <a:gd name="adj" fmla="val 18668"/>
            </a:avLst>
          </a:prstGeom>
          <a:solidFill>
            <a:srgbClr val="D2D9F9"/>
          </a:solidFill>
          <a:ln w="7620">
            <a:solidFill>
              <a:srgbClr val="B8BFDF"/>
            </a:solidFill>
            <a:prstDash val="solid"/>
          </a:ln>
        </p:spPr>
      </p:sp>
      <p:sp>
        <p:nvSpPr>
          <p:cNvPr id="13" name="Text 11"/>
          <p:cNvSpPr/>
          <p:nvPr/>
        </p:nvSpPr>
        <p:spPr>
          <a:xfrm>
            <a:off x="861774" y="4633615"/>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3</a:t>
            </a:r>
            <a:endParaRPr lang="en-US" sz="2100" dirty="0"/>
          </a:p>
        </p:txBody>
      </p:sp>
      <p:sp>
        <p:nvSpPr>
          <p:cNvPr id="14" name="Text 12"/>
          <p:cNvSpPr/>
          <p:nvPr/>
        </p:nvSpPr>
        <p:spPr>
          <a:xfrm>
            <a:off x="1383506" y="4661892"/>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Feature Extraction</a:t>
            </a:r>
            <a:endParaRPr lang="en-US" sz="1750" dirty="0"/>
          </a:p>
        </p:txBody>
      </p:sp>
      <p:sp>
        <p:nvSpPr>
          <p:cNvPr id="15" name="Text 13"/>
          <p:cNvSpPr/>
          <p:nvPr/>
        </p:nvSpPr>
        <p:spPr>
          <a:xfrm>
            <a:off x="1383506" y="5054203"/>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Time-domain (Mean, RMS, STD) &amp; Frequency-domain (FFT, Spectral Centroid).</a:t>
            </a:r>
            <a:endParaRPr lang="en-US" sz="1400" dirty="0"/>
          </a:p>
        </p:txBody>
      </p:sp>
      <p:sp>
        <p:nvSpPr>
          <p:cNvPr id="16" name="Shape 14"/>
          <p:cNvSpPr/>
          <p:nvPr/>
        </p:nvSpPr>
        <p:spPr>
          <a:xfrm>
            <a:off x="793790" y="5707380"/>
            <a:ext cx="408265" cy="408265"/>
          </a:xfrm>
          <a:prstGeom prst="roundRect">
            <a:avLst>
              <a:gd name="adj" fmla="val 18668"/>
            </a:avLst>
          </a:prstGeom>
          <a:solidFill>
            <a:srgbClr val="D2D9F9"/>
          </a:solidFill>
          <a:ln w="7620">
            <a:solidFill>
              <a:srgbClr val="B8BFDF"/>
            </a:solidFill>
            <a:prstDash val="solid"/>
          </a:ln>
        </p:spPr>
      </p:sp>
      <p:sp>
        <p:nvSpPr>
          <p:cNvPr id="17" name="Text 15"/>
          <p:cNvSpPr/>
          <p:nvPr/>
        </p:nvSpPr>
        <p:spPr>
          <a:xfrm>
            <a:off x="861774" y="5741372"/>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4</a:t>
            </a:r>
            <a:endParaRPr lang="en-US" sz="2100" dirty="0"/>
          </a:p>
        </p:txBody>
      </p:sp>
      <p:sp>
        <p:nvSpPr>
          <p:cNvPr id="18" name="Text 16"/>
          <p:cNvSpPr/>
          <p:nvPr/>
        </p:nvSpPr>
        <p:spPr>
          <a:xfrm>
            <a:off x="1383506" y="5769650"/>
            <a:ext cx="2363986" cy="283488"/>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Model Training &amp; Eval</a:t>
            </a:r>
            <a:endParaRPr lang="en-US" sz="1750" dirty="0"/>
          </a:p>
        </p:txBody>
      </p:sp>
      <p:sp>
        <p:nvSpPr>
          <p:cNvPr id="19" name="Text 17"/>
          <p:cNvSpPr/>
          <p:nvPr/>
        </p:nvSpPr>
        <p:spPr>
          <a:xfrm>
            <a:off x="1383506" y="6161961"/>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XGBoost (best performer), assessed with Accuracy, F1-score, Confusion Matrix.</a:t>
            </a:r>
            <a:endParaRPr lang="en-US" sz="1400" dirty="0"/>
          </a:p>
        </p:txBody>
      </p:sp>
      <p:sp>
        <p:nvSpPr>
          <p:cNvPr id="20" name="Shape 18"/>
          <p:cNvSpPr/>
          <p:nvPr/>
        </p:nvSpPr>
        <p:spPr>
          <a:xfrm>
            <a:off x="793790" y="6815138"/>
            <a:ext cx="408265" cy="408265"/>
          </a:xfrm>
          <a:prstGeom prst="roundRect">
            <a:avLst>
              <a:gd name="adj" fmla="val 18668"/>
            </a:avLst>
          </a:prstGeom>
          <a:solidFill>
            <a:srgbClr val="D2D9F9"/>
          </a:solidFill>
          <a:ln w="7620">
            <a:solidFill>
              <a:srgbClr val="B8BFDF"/>
            </a:solidFill>
            <a:prstDash val="solid"/>
          </a:ln>
        </p:spPr>
      </p:sp>
      <p:sp>
        <p:nvSpPr>
          <p:cNvPr id="21" name="Text 19"/>
          <p:cNvSpPr/>
          <p:nvPr/>
        </p:nvSpPr>
        <p:spPr>
          <a:xfrm>
            <a:off x="861774" y="6849130"/>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5</a:t>
            </a:r>
            <a:endParaRPr lang="en-US" sz="2100" dirty="0"/>
          </a:p>
        </p:txBody>
      </p:sp>
      <p:sp>
        <p:nvSpPr>
          <p:cNvPr id="22" name="Text 20"/>
          <p:cNvSpPr/>
          <p:nvPr/>
        </p:nvSpPr>
        <p:spPr>
          <a:xfrm>
            <a:off x="1383506" y="687740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Integration</a:t>
            </a:r>
            <a:endParaRPr lang="en-US" sz="1750" dirty="0"/>
          </a:p>
        </p:txBody>
      </p:sp>
      <p:sp>
        <p:nvSpPr>
          <p:cNvPr id="23" name="Text 21"/>
          <p:cNvSpPr/>
          <p:nvPr/>
        </p:nvSpPr>
        <p:spPr>
          <a:xfrm>
            <a:off x="1383506" y="7269718"/>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Real-time prediction pipeline using joblib for model loading.</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38B03E-263A-34E3-0079-FC0A6CD183E5}"/>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226288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DE4B7-CABF-C86F-97FE-83CF29266B3C}"/>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463001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0A4C4-3E23-981E-C87F-8991674B6D84}"/>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40571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32078" y="339447"/>
            <a:ext cx="3720227" cy="385763"/>
          </a:xfrm>
          <a:prstGeom prst="rect">
            <a:avLst/>
          </a:prstGeom>
          <a:noFill/>
          <a:ln/>
        </p:spPr>
        <p:txBody>
          <a:bodyPr wrap="none" lIns="0" tIns="0" rIns="0" bIns="0" rtlCol="0" anchor="t"/>
          <a:lstStyle/>
          <a:p>
            <a:pPr marL="0" indent="0" algn="l">
              <a:lnSpc>
                <a:spcPts val="3000"/>
              </a:lnSpc>
              <a:buNone/>
            </a:pPr>
            <a:r>
              <a:rPr lang="en-US" sz="2400" dirty="0">
                <a:solidFill>
                  <a:srgbClr val="1B1B27"/>
                </a:solidFill>
                <a:latin typeface="Corben" pitchFamily="34" charset="0"/>
                <a:ea typeface="Corben" pitchFamily="34" charset="-122"/>
                <a:cs typeface="Corben" pitchFamily="34" charset="-120"/>
              </a:rPr>
              <a:t>System Workflow Design</a:t>
            </a:r>
            <a:endParaRPr lang="en-US" sz="2400" dirty="0"/>
          </a:p>
        </p:txBody>
      </p:sp>
      <p:sp>
        <p:nvSpPr>
          <p:cNvPr id="3" name="Text 1"/>
          <p:cNvSpPr/>
          <p:nvPr/>
        </p:nvSpPr>
        <p:spPr>
          <a:xfrm>
            <a:off x="432078" y="972026"/>
            <a:ext cx="13766244" cy="197525"/>
          </a:xfrm>
          <a:prstGeom prst="rect">
            <a:avLst/>
          </a:prstGeom>
          <a:noFill/>
          <a:ln/>
        </p:spPr>
        <p:txBody>
          <a:bodyPr wrap="none" lIns="0" tIns="0" rIns="0" bIns="0" rtlCol="0" anchor="t"/>
          <a:lstStyle/>
          <a:p>
            <a:pPr marL="0" indent="0" algn="l">
              <a:lnSpc>
                <a:spcPts val="1550"/>
              </a:lnSpc>
              <a:buNone/>
            </a:pPr>
            <a:r>
              <a:rPr lang="en-US" sz="950" dirty="0">
                <a:solidFill>
                  <a:srgbClr val="404155"/>
                </a:solidFill>
                <a:latin typeface="Nobile" pitchFamily="34" charset="0"/>
                <a:ea typeface="Nobile" pitchFamily="34" charset="-122"/>
                <a:cs typeface="Nobile" pitchFamily="34" charset="-120"/>
              </a:rPr>
              <a:t>Our system is designed for a streamlined, real-time predictive maintenance workflow, transforming raw vibration data into actionable fault predictions that seamlessly integrate into industrial operations.</a:t>
            </a:r>
            <a:endParaRPr lang="en-US" sz="950" dirty="0"/>
          </a:p>
        </p:txBody>
      </p:sp>
      <p:pic>
        <p:nvPicPr>
          <p:cNvPr id="4" name="Image 0" descr="preencoded.png"/>
          <p:cNvPicPr>
            <a:picLocks noChangeAspect="1"/>
          </p:cNvPicPr>
          <p:nvPr/>
        </p:nvPicPr>
        <p:blipFill>
          <a:blip r:embed="rId3"/>
          <a:stretch>
            <a:fillRect/>
          </a:stretch>
        </p:blipFill>
        <p:spPr>
          <a:xfrm>
            <a:off x="1997035" y="1308378"/>
            <a:ext cx="10636210" cy="7329726"/>
          </a:xfrm>
          <a:prstGeom prst="rect">
            <a:avLst/>
          </a:prstGeom>
        </p:spPr>
      </p:pic>
      <p:sp>
        <p:nvSpPr>
          <p:cNvPr id="5" name="Text 2"/>
          <p:cNvSpPr/>
          <p:nvPr/>
        </p:nvSpPr>
        <p:spPr>
          <a:xfrm>
            <a:off x="2263493" y="5869194"/>
            <a:ext cx="2906550" cy="387167"/>
          </a:xfrm>
          <a:prstGeom prst="rect">
            <a:avLst/>
          </a:prstGeom>
          <a:noFill/>
          <a:ln/>
        </p:spPr>
        <p:txBody>
          <a:bodyPr wrap="none" lIns="0" tIns="0" rIns="0" bIns="0" rtlCol="0" anchor="t"/>
          <a:lstStyle/>
          <a:p>
            <a:pPr marL="0" indent="0" algn="ctr">
              <a:lnSpc>
                <a:spcPts val="1650"/>
              </a:lnSpc>
              <a:buNone/>
            </a:pPr>
            <a:r>
              <a:rPr lang="en-US" sz="1350" dirty="0">
                <a:solidFill>
                  <a:srgbClr val="404155"/>
                </a:solidFill>
                <a:latin typeface="Corben" pitchFamily="34" charset="0"/>
                <a:ea typeface="Corben" pitchFamily="34" charset="-122"/>
                <a:cs typeface="Corben" pitchFamily="34" charset="-120"/>
              </a:rPr>
              <a:t>Data Acquisition</a:t>
            </a:r>
            <a:endParaRPr lang="en-US" sz="1350" dirty="0"/>
          </a:p>
        </p:txBody>
      </p:sp>
      <p:pic>
        <p:nvPicPr>
          <p:cNvPr id="6" name="Image 1" descr="preencoded.png"/>
          <p:cNvPicPr>
            <a:picLocks noChangeAspect="1"/>
          </p:cNvPicPr>
          <p:nvPr/>
        </p:nvPicPr>
        <p:blipFill>
          <a:blip r:embed="rId4"/>
          <a:stretch>
            <a:fillRect/>
          </a:stretch>
        </p:blipFill>
        <p:spPr>
          <a:xfrm>
            <a:off x="3504794" y="4001973"/>
            <a:ext cx="688297" cy="688297"/>
          </a:xfrm>
          <a:prstGeom prst="rect">
            <a:avLst/>
          </a:prstGeom>
        </p:spPr>
      </p:pic>
      <p:sp>
        <p:nvSpPr>
          <p:cNvPr id="7" name="Text 3"/>
          <p:cNvSpPr/>
          <p:nvPr/>
        </p:nvSpPr>
        <p:spPr>
          <a:xfrm>
            <a:off x="4740287" y="2791215"/>
            <a:ext cx="3000976" cy="387167"/>
          </a:xfrm>
          <a:prstGeom prst="rect">
            <a:avLst/>
          </a:prstGeom>
          <a:noFill/>
          <a:ln/>
        </p:spPr>
        <p:txBody>
          <a:bodyPr wrap="none" lIns="0" tIns="0" rIns="0" bIns="0" rtlCol="0" anchor="t"/>
          <a:lstStyle/>
          <a:p>
            <a:pPr marL="0" indent="0" algn="ctr">
              <a:lnSpc>
                <a:spcPts val="1650"/>
              </a:lnSpc>
              <a:buNone/>
            </a:pPr>
            <a:r>
              <a:rPr lang="en-US" sz="1350" dirty="0">
                <a:solidFill>
                  <a:srgbClr val="404155"/>
                </a:solidFill>
                <a:latin typeface="Corben" pitchFamily="34" charset="0"/>
                <a:ea typeface="Corben" pitchFamily="34" charset="-122"/>
                <a:cs typeface="Corben" pitchFamily="34" charset="-120"/>
              </a:rPr>
              <a:t>Preprocessing</a:t>
            </a:r>
            <a:endParaRPr lang="en-US" sz="1350" dirty="0"/>
          </a:p>
        </p:txBody>
      </p:sp>
      <p:pic>
        <p:nvPicPr>
          <p:cNvPr id="8" name="Image 2" descr="preencoded.png"/>
          <p:cNvPicPr>
            <a:picLocks noChangeAspect="1"/>
          </p:cNvPicPr>
          <p:nvPr/>
        </p:nvPicPr>
        <p:blipFill>
          <a:blip r:embed="rId5"/>
          <a:stretch>
            <a:fillRect/>
          </a:stretch>
        </p:blipFill>
        <p:spPr>
          <a:xfrm>
            <a:off x="5680459" y="4421619"/>
            <a:ext cx="688297" cy="688297"/>
          </a:xfrm>
          <a:prstGeom prst="rect">
            <a:avLst/>
          </a:prstGeom>
        </p:spPr>
      </p:pic>
      <p:sp>
        <p:nvSpPr>
          <p:cNvPr id="9" name="Text 4"/>
          <p:cNvSpPr/>
          <p:nvPr/>
        </p:nvSpPr>
        <p:spPr>
          <a:xfrm>
            <a:off x="6754848" y="6770649"/>
            <a:ext cx="2906550" cy="387167"/>
          </a:xfrm>
          <a:prstGeom prst="rect">
            <a:avLst/>
          </a:prstGeom>
          <a:noFill/>
          <a:ln/>
        </p:spPr>
        <p:txBody>
          <a:bodyPr wrap="none" lIns="0" tIns="0" rIns="0" bIns="0" rtlCol="0" anchor="t"/>
          <a:lstStyle/>
          <a:p>
            <a:pPr marL="0" indent="0" algn="ctr">
              <a:lnSpc>
                <a:spcPts val="1650"/>
              </a:lnSpc>
              <a:buNone/>
            </a:pPr>
            <a:r>
              <a:rPr lang="en-US" sz="1350" dirty="0">
                <a:solidFill>
                  <a:srgbClr val="404155"/>
                </a:solidFill>
                <a:latin typeface="Corben" pitchFamily="34" charset="0"/>
                <a:ea typeface="Corben" pitchFamily="34" charset="-122"/>
                <a:cs typeface="Corben" pitchFamily="34" charset="-120"/>
              </a:rPr>
              <a:t>Feature Extraction</a:t>
            </a:r>
            <a:endParaRPr lang="en-US" sz="1350" dirty="0"/>
          </a:p>
        </p:txBody>
      </p:sp>
      <p:pic>
        <p:nvPicPr>
          <p:cNvPr id="10" name="Image 3" descr="preencoded.png"/>
          <p:cNvPicPr>
            <a:picLocks noChangeAspect="1"/>
          </p:cNvPicPr>
          <p:nvPr/>
        </p:nvPicPr>
        <p:blipFill>
          <a:blip r:embed="rId6"/>
          <a:stretch>
            <a:fillRect/>
          </a:stretch>
        </p:blipFill>
        <p:spPr>
          <a:xfrm>
            <a:off x="7856338" y="4841265"/>
            <a:ext cx="688298" cy="688297"/>
          </a:xfrm>
          <a:prstGeom prst="rect">
            <a:avLst/>
          </a:prstGeom>
        </p:spPr>
      </p:pic>
      <p:sp>
        <p:nvSpPr>
          <p:cNvPr id="11" name="Text 5"/>
          <p:cNvSpPr/>
          <p:nvPr/>
        </p:nvSpPr>
        <p:spPr>
          <a:xfrm>
            <a:off x="9334887" y="3601470"/>
            <a:ext cx="2906550" cy="387167"/>
          </a:xfrm>
          <a:prstGeom prst="rect">
            <a:avLst/>
          </a:prstGeom>
          <a:noFill/>
          <a:ln/>
        </p:spPr>
        <p:txBody>
          <a:bodyPr wrap="none" lIns="0" tIns="0" rIns="0" bIns="0" rtlCol="0" anchor="t"/>
          <a:lstStyle/>
          <a:p>
            <a:pPr marL="0" indent="0" algn="ctr">
              <a:lnSpc>
                <a:spcPts val="1650"/>
              </a:lnSpc>
              <a:buNone/>
            </a:pPr>
            <a:r>
              <a:rPr lang="en-US" sz="1350" dirty="0">
                <a:solidFill>
                  <a:srgbClr val="404155"/>
                </a:solidFill>
                <a:latin typeface="Corben" pitchFamily="34" charset="0"/>
                <a:ea typeface="Corben" pitchFamily="34" charset="-122"/>
                <a:cs typeface="Corben" pitchFamily="34" charset="-120"/>
              </a:rPr>
              <a:t>Prediction</a:t>
            </a:r>
            <a:endParaRPr lang="en-US" sz="1350" dirty="0"/>
          </a:p>
        </p:txBody>
      </p:sp>
      <p:pic>
        <p:nvPicPr>
          <p:cNvPr id="12" name="Image 4" descr="preencoded.png"/>
          <p:cNvPicPr>
            <a:picLocks noChangeAspect="1"/>
          </p:cNvPicPr>
          <p:nvPr/>
        </p:nvPicPr>
        <p:blipFill>
          <a:blip r:embed="rId7"/>
          <a:stretch>
            <a:fillRect/>
          </a:stretch>
        </p:blipFill>
        <p:spPr>
          <a:xfrm>
            <a:off x="10172028" y="5291885"/>
            <a:ext cx="688298" cy="688298"/>
          </a:xfrm>
          <a:prstGeom prst="rect">
            <a:avLst/>
          </a:prstGeom>
        </p:spPr>
      </p:pic>
      <p:sp>
        <p:nvSpPr>
          <p:cNvPr id="13" name="Text 6"/>
          <p:cNvSpPr/>
          <p:nvPr/>
        </p:nvSpPr>
        <p:spPr>
          <a:xfrm>
            <a:off x="432078" y="8776930"/>
            <a:ext cx="13766244"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404155"/>
                </a:solidFill>
                <a:latin typeface="Nobile" pitchFamily="34" charset="0"/>
                <a:ea typeface="Nobile" pitchFamily="34" charset="-122"/>
                <a:cs typeface="Nobile" pitchFamily="34" charset="-120"/>
              </a:rPr>
              <a:t>Input:</a:t>
            </a:r>
            <a:r>
              <a:rPr lang="en-US" sz="950" dirty="0">
                <a:solidFill>
                  <a:srgbClr val="404155"/>
                </a:solidFill>
                <a:latin typeface="Nobile" pitchFamily="34" charset="0"/>
                <a:ea typeface="Nobile" pitchFamily="34" charset="-122"/>
                <a:cs typeface="Nobile" pitchFamily="34" charset="-120"/>
              </a:rPr>
              <a:t> Raw vibration data from industrial sensors.</a:t>
            </a:r>
            <a:endParaRPr lang="en-US" sz="950" dirty="0"/>
          </a:p>
        </p:txBody>
      </p:sp>
      <p:sp>
        <p:nvSpPr>
          <p:cNvPr id="14" name="Text 7"/>
          <p:cNvSpPr/>
          <p:nvPr/>
        </p:nvSpPr>
        <p:spPr>
          <a:xfrm>
            <a:off x="432078" y="9017556"/>
            <a:ext cx="13766244"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404155"/>
                </a:solidFill>
                <a:latin typeface="Nobile" pitchFamily="34" charset="0"/>
                <a:ea typeface="Nobile" pitchFamily="34" charset="-122"/>
                <a:cs typeface="Nobile" pitchFamily="34" charset="-120"/>
              </a:rPr>
              <a:t>Preprocessing:</a:t>
            </a:r>
            <a:r>
              <a:rPr lang="en-US" sz="950" dirty="0">
                <a:solidFill>
                  <a:srgbClr val="404155"/>
                </a:solidFill>
                <a:latin typeface="Nobile" pitchFamily="34" charset="0"/>
                <a:ea typeface="Nobile" pitchFamily="34" charset="-122"/>
                <a:cs typeface="Nobile" pitchFamily="34" charset="-120"/>
              </a:rPr>
              <a:t> Data cleaning and normalization for consistent input.</a:t>
            </a:r>
            <a:endParaRPr lang="en-US" sz="950" dirty="0"/>
          </a:p>
        </p:txBody>
      </p:sp>
      <p:sp>
        <p:nvSpPr>
          <p:cNvPr id="15" name="Text 8"/>
          <p:cNvSpPr/>
          <p:nvPr/>
        </p:nvSpPr>
        <p:spPr>
          <a:xfrm>
            <a:off x="432078" y="9258181"/>
            <a:ext cx="13766244"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404155"/>
                </a:solidFill>
                <a:latin typeface="Nobile" pitchFamily="34" charset="0"/>
                <a:ea typeface="Nobile" pitchFamily="34" charset="-122"/>
                <a:cs typeface="Nobile" pitchFamily="34" charset="-120"/>
              </a:rPr>
              <a:t>Feature Extraction:</a:t>
            </a:r>
            <a:r>
              <a:rPr lang="en-US" sz="950" dirty="0">
                <a:solidFill>
                  <a:srgbClr val="404155"/>
                </a:solidFill>
                <a:latin typeface="Nobile" pitchFamily="34" charset="0"/>
                <a:ea typeface="Nobile" pitchFamily="34" charset="-122"/>
                <a:cs typeface="Nobile" pitchFamily="34" charset="-120"/>
              </a:rPr>
              <a:t> Derivation of key time and frequency domain features.</a:t>
            </a:r>
            <a:endParaRPr lang="en-US" sz="950" dirty="0"/>
          </a:p>
        </p:txBody>
      </p:sp>
      <p:sp>
        <p:nvSpPr>
          <p:cNvPr id="16" name="Text 9"/>
          <p:cNvSpPr/>
          <p:nvPr/>
        </p:nvSpPr>
        <p:spPr>
          <a:xfrm>
            <a:off x="432078" y="9498806"/>
            <a:ext cx="13766244"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404155"/>
                </a:solidFill>
                <a:latin typeface="Nobile" pitchFamily="34" charset="0"/>
                <a:ea typeface="Nobile" pitchFamily="34" charset="-122"/>
                <a:cs typeface="Nobile" pitchFamily="34" charset="-120"/>
              </a:rPr>
              <a:t>ML Model:</a:t>
            </a:r>
            <a:r>
              <a:rPr lang="en-US" sz="950" dirty="0">
                <a:solidFill>
                  <a:srgbClr val="404155"/>
                </a:solidFill>
                <a:latin typeface="Nobile" pitchFamily="34" charset="0"/>
                <a:ea typeface="Nobile" pitchFamily="34" charset="-122"/>
                <a:cs typeface="Nobile" pitchFamily="34" charset="-120"/>
              </a:rPr>
              <a:t> XGBoost classifier for robust fault detection.</a:t>
            </a:r>
            <a:endParaRPr lang="en-US" sz="950" dirty="0"/>
          </a:p>
        </p:txBody>
      </p:sp>
      <p:sp>
        <p:nvSpPr>
          <p:cNvPr id="17" name="Text 10"/>
          <p:cNvSpPr/>
          <p:nvPr/>
        </p:nvSpPr>
        <p:spPr>
          <a:xfrm>
            <a:off x="432078" y="9739432"/>
            <a:ext cx="13766244" cy="197525"/>
          </a:xfrm>
          <a:prstGeom prst="rect">
            <a:avLst/>
          </a:prstGeom>
          <a:noFill/>
          <a:ln/>
        </p:spPr>
        <p:txBody>
          <a:bodyPr wrap="none" lIns="0" tIns="0" rIns="0" bIns="0" rtlCol="0" anchor="t"/>
          <a:lstStyle/>
          <a:p>
            <a:pPr marL="342900" indent="-342900" algn="l">
              <a:lnSpc>
                <a:spcPts val="1550"/>
              </a:lnSpc>
              <a:buSzPct val="100000"/>
              <a:buChar char="•"/>
            </a:pPr>
            <a:r>
              <a:rPr lang="en-US" sz="950" b="1" dirty="0">
                <a:solidFill>
                  <a:srgbClr val="404155"/>
                </a:solidFill>
                <a:latin typeface="Nobile" pitchFamily="34" charset="0"/>
                <a:ea typeface="Nobile" pitchFamily="34" charset="-122"/>
                <a:cs typeface="Nobile" pitchFamily="34" charset="-120"/>
              </a:rPr>
              <a:t>Output:</a:t>
            </a:r>
            <a:r>
              <a:rPr lang="en-US" sz="950" dirty="0">
                <a:solidFill>
                  <a:srgbClr val="404155"/>
                </a:solidFill>
                <a:latin typeface="Nobile" pitchFamily="34" charset="0"/>
                <a:ea typeface="Nobile" pitchFamily="34" charset="-122"/>
                <a:cs typeface="Nobile" pitchFamily="34" charset="-120"/>
              </a:rPr>
              <a:t> Clear 'Healthy' or 'Faulty' prediction with a confidence score.</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85000"/>
            </a:srgbClr>
          </a:solidFill>
          <a:ln/>
        </p:spPr>
      </p:sp>
      <p:sp>
        <p:nvSpPr>
          <p:cNvPr id="4" name="Text 1"/>
          <p:cNvSpPr/>
          <p:nvPr/>
        </p:nvSpPr>
        <p:spPr>
          <a:xfrm>
            <a:off x="793790" y="1815108"/>
            <a:ext cx="7781806"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Conclusion &amp; Future Outlook</a:t>
            </a:r>
            <a:endParaRPr lang="en-US" sz="4450" dirty="0"/>
          </a:p>
        </p:txBody>
      </p:sp>
      <p:sp>
        <p:nvSpPr>
          <p:cNvPr id="5" name="Text 2"/>
          <p:cNvSpPr/>
          <p:nvPr/>
        </p:nvSpPr>
        <p:spPr>
          <a:xfrm>
            <a:off x="793790" y="286404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We successfully developed and validated a robust predictive maintenance system for gearbox fault detection, achieving high accuracy and real-time capability under varying load conditions.</a:t>
            </a:r>
            <a:endParaRPr lang="en-US" sz="1750" dirty="0"/>
          </a:p>
        </p:txBody>
      </p:sp>
      <p:sp>
        <p:nvSpPr>
          <p:cNvPr id="6" name="Shape 3"/>
          <p:cNvSpPr/>
          <p:nvPr/>
        </p:nvSpPr>
        <p:spPr>
          <a:xfrm>
            <a:off x="793790" y="3845004"/>
            <a:ext cx="13042821" cy="2569488"/>
          </a:xfrm>
          <a:prstGeom prst="roundRect">
            <a:avLst>
              <a:gd name="adj" fmla="val 3708"/>
            </a:avLst>
          </a:prstGeom>
          <a:solidFill>
            <a:srgbClr val="D2D9F9"/>
          </a:solidFill>
          <a:ln w="7620">
            <a:solidFill>
              <a:srgbClr val="B8BFDF"/>
            </a:solidFill>
            <a:prstDash val="solid"/>
          </a:ln>
        </p:spPr>
      </p:sp>
      <p:sp>
        <p:nvSpPr>
          <p:cNvPr id="7" name="Shape 4"/>
          <p:cNvSpPr/>
          <p:nvPr/>
        </p:nvSpPr>
        <p:spPr>
          <a:xfrm>
            <a:off x="801410" y="3852624"/>
            <a:ext cx="6513790" cy="2554248"/>
          </a:xfrm>
          <a:prstGeom prst="roundRect">
            <a:avLst>
              <a:gd name="adj" fmla="val 3730"/>
            </a:avLst>
          </a:prstGeom>
          <a:solidFill>
            <a:srgbClr val="D2D9F9"/>
          </a:solidFill>
          <a:ln/>
        </p:spPr>
      </p:sp>
      <p:sp>
        <p:nvSpPr>
          <p:cNvPr id="8" name="Text 5"/>
          <p:cNvSpPr/>
          <p:nvPr/>
        </p:nvSpPr>
        <p:spPr>
          <a:xfrm>
            <a:off x="1028224" y="40794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Key Achievements</a:t>
            </a:r>
            <a:endParaRPr lang="en-US" sz="2200" dirty="0"/>
          </a:p>
        </p:txBody>
      </p:sp>
      <p:sp>
        <p:nvSpPr>
          <p:cNvPr id="9" name="Text 6"/>
          <p:cNvSpPr/>
          <p:nvPr/>
        </p:nvSpPr>
        <p:spPr>
          <a:xfrm>
            <a:off x="1028224" y="4569857"/>
            <a:ext cx="606016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Achieved ~97% accuracy in fault detection.</a:t>
            </a:r>
            <a:endParaRPr lang="en-US" sz="1750" dirty="0"/>
          </a:p>
        </p:txBody>
      </p:sp>
      <p:sp>
        <p:nvSpPr>
          <p:cNvPr id="10" name="Text 7"/>
          <p:cNvSpPr/>
          <p:nvPr/>
        </p:nvSpPr>
        <p:spPr>
          <a:xfrm>
            <a:off x="1028224" y="5012055"/>
            <a:ext cx="606016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Validated robustness across varied load conditions (0-90%).</a:t>
            </a:r>
            <a:endParaRPr lang="en-US" sz="1750" dirty="0"/>
          </a:p>
        </p:txBody>
      </p:sp>
      <p:sp>
        <p:nvSpPr>
          <p:cNvPr id="11" name="Text 8"/>
          <p:cNvSpPr/>
          <p:nvPr/>
        </p:nvSpPr>
        <p:spPr>
          <a:xfrm>
            <a:off x="1028224" y="5817156"/>
            <a:ext cx="606016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Real-time simulation confirmed industrial readiness.</a:t>
            </a:r>
            <a:endParaRPr lang="en-US" sz="1750" dirty="0"/>
          </a:p>
        </p:txBody>
      </p:sp>
      <p:sp>
        <p:nvSpPr>
          <p:cNvPr id="12" name="Shape 9"/>
          <p:cNvSpPr/>
          <p:nvPr/>
        </p:nvSpPr>
        <p:spPr>
          <a:xfrm>
            <a:off x="7315200" y="3852624"/>
            <a:ext cx="6513790" cy="2554248"/>
          </a:xfrm>
          <a:prstGeom prst="rect">
            <a:avLst/>
          </a:prstGeom>
          <a:solidFill>
            <a:srgbClr val="D2D9F9"/>
          </a:solidFill>
          <a:ln/>
        </p:spPr>
      </p:sp>
      <p:sp>
        <p:nvSpPr>
          <p:cNvPr id="13" name="Shape 10"/>
          <p:cNvSpPr/>
          <p:nvPr/>
        </p:nvSpPr>
        <p:spPr>
          <a:xfrm>
            <a:off x="7315200" y="3852624"/>
            <a:ext cx="30480" cy="2554248"/>
          </a:xfrm>
          <a:prstGeom prst="roundRect">
            <a:avLst>
              <a:gd name="adj" fmla="val 312558"/>
            </a:avLst>
          </a:prstGeom>
          <a:solidFill>
            <a:srgbClr val="B8BFDF"/>
          </a:solidFill>
          <a:ln/>
        </p:spPr>
      </p:sp>
      <p:sp>
        <p:nvSpPr>
          <p:cNvPr id="14" name="Text 11"/>
          <p:cNvSpPr/>
          <p:nvPr/>
        </p:nvSpPr>
        <p:spPr>
          <a:xfrm>
            <a:off x="7542014" y="40794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Future Scope</a:t>
            </a:r>
            <a:endParaRPr lang="en-US" sz="2200" dirty="0"/>
          </a:p>
        </p:txBody>
      </p:sp>
      <p:sp>
        <p:nvSpPr>
          <p:cNvPr id="15" name="Text 12"/>
          <p:cNvSpPr/>
          <p:nvPr/>
        </p:nvSpPr>
        <p:spPr>
          <a:xfrm>
            <a:off x="7542014" y="4569857"/>
            <a:ext cx="606016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Integrate with IoT sensors for live data streams.</a:t>
            </a:r>
            <a:endParaRPr lang="en-US" sz="1750" dirty="0"/>
          </a:p>
        </p:txBody>
      </p:sp>
      <p:sp>
        <p:nvSpPr>
          <p:cNvPr id="16" name="Text 13"/>
          <p:cNvSpPr/>
          <p:nvPr/>
        </p:nvSpPr>
        <p:spPr>
          <a:xfrm>
            <a:off x="7542014" y="5012055"/>
            <a:ext cx="606016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Expand detection to multiple fault types (e.g., bearing wear).</a:t>
            </a:r>
            <a:endParaRPr lang="en-US" sz="1750" dirty="0"/>
          </a:p>
        </p:txBody>
      </p:sp>
      <p:sp>
        <p:nvSpPr>
          <p:cNvPr id="17" name="Text 14"/>
          <p:cNvSpPr/>
          <p:nvPr/>
        </p:nvSpPr>
        <p:spPr>
          <a:xfrm>
            <a:off x="7542014" y="5817156"/>
            <a:ext cx="606016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Deploy as a cloud-based monitoring dashboard.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525</Words>
  <Application>Microsoft Office PowerPoint</Application>
  <PresentationFormat>Custom</PresentationFormat>
  <Paragraphs>61</Paragraphs>
  <Slides>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Corben</vt:lpstr>
      <vt:lpstr>Arial</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Sahil Namdev Jadhav</cp:lastModifiedBy>
  <cp:revision>2</cp:revision>
  <dcterms:created xsi:type="dcterms:W3CDTF">2025-08-11T05:29:52Z</dcterms:created>
  <dcterms:modified xsi:type="dcterms:W3CDTF">2025-08-11T05:37:25Z</dcterms:modified>
</cp:coreProperties>
</file>